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0" r:id="rId2"/>
    <p:sldId id="259" r:id="rId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4" d="100"/>
          <a:sy n="84" d="100"/>
        </p:scale>
        <p:origin x="-1402" y="-67"/>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72899D6F-3FA4-44DE-9A5A-146B280EE634}" type="datetimeFigureOut">
              <a:rPr lang="en-AU" smtClean="0"/>
              <a:t>12/11/2014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6516E353-D0AB-40C5-9D6D-09E90D106B99}" type="slidenum">
              <a:rPr lang="en-AU" smtClean="0"/>
              <a:t>‹#›</a:t>
            </a:fld>
            <a:endParaRPr lang="en-AU"/>
          </a:p>
        </p:txBody>
      </p:sp>
    </p:spTree>
    <p:extLst>
      <p:ext uri="{BB962C8B-B14F-4D97-AF65-F5344CB8AC3E}">
        <p14:creationId xmlns:p14="http://schemas.microsoft.com/office/powerpoint/2010/main" val="1002789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72899D6F-3FA4-44DE-9A5A-146B280EE634}" type="datetimeFigureOut">
              <a:rPr lang="en-AU" smtClean="0"/>
              <a:t>12/11/2014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6516E353-D0AB-40C5-9D6D-09E90D106B99}" type="slidenum">
              <a:rPr lang="en-AU" smtClean="0"/>
              <a:t>‹#›</a:t>
            </a:fld>
            <a:endParaRPr lang="en-AU"/>
          </a:p>
        </p:txBody>
      </p:sp>
    </p:spTree>
    <p:extLst>
      <p:ext uri="{BB962C8B-B14F-4D97-AF65-F5344CB8AC3E}">
        <p14:creationId xmlns:p14="http://schemas.microsoft.com/office/powerpoint/2010/main" val="4155828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72899D6F-3FA4-44DE-9A5A-146B280EE634}" type="datetimeFigureOut">
              <a:rPr lang="en-AU" smtClean="0"/>
              <a:t>12/11/2014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6516E353-D0AB-40C5-9D6D-09E90D106B99}" type="slidenum">
              <a:rPr lang="en-AU" smtClean="0"/>
              <a:t>‹#›</a:t>
            </a:fld>
            <a:endParaRPr lang="en-AU"/>
          </a:p>
        </p:txBody>
      </p:sp>
    </p:spTree>
    <p:extLst>
      <p:ext uri="{BB962C8B-B14F-4D97-AF65-F5344CB8AC3E}">
        <p14:creationId xmlns:p14="http://schemas.microsoft.com/office/powerpoint/2010/main" val="20553919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72899D6F-3FA4-44DE-9A5A-146B280EE634}" type="datetimeFigureOut">
              <a:rPr lang="en-AU" smtClean="0"/>
              <a:t>12/11/2014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6516E353-D0AB-40C5-9D6D-09E90D106B99}" type="slidenum">
              <a:rPr lang="en-AU" smtClean="0"/>
              <a:t>‹#›</a:t>
            </a:fld>
            <a:endParaRPr lang="en-AU"/>
          </a:p>
        </p:txBody>
      </p:sp>
    </p:spTree>
    <p:extLst>
      <p:ext uri="{BB962C8B-B14F-4D97-AF65-F5344CB8AC3E}">
        <p14:creationId xmlns:p14="http://schemas.microsoft.com/office/powerpoint/2010/main" val="13108292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2899D6F-3FA4-44DE-9A5A-146B280EE634}" type="datetimeFigureOut">
              <a:rPr lang="en-AU" smtClean="0"/>
              <a:t>12/11/2014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6516E353-D0AB-40C5-9D6D-09E90D106B99}" type="slidenum">
              <a:rPr lang="en-AU" smtClean="0"/>
              <a:t>‹#›</a:t>
            </a:fld>
            <a:endParaRPr lang="en-AU"/>
          </a:p>
        </p:txBody>
      </p:sp>
    </p:spTree>
    <p:extLst>
      <p:ext uri="{BB962C8B-B14F-4D97-AF65-F5344CB8AC3E}">
        <p14:creationId xmlns:p14="http://schemas.microsoft.com/office/powerpoint/2010/main" val="29389211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72899D6F-3FA4-44DE-9A5A-146B280EE634}" type="datetimeFigureOut">
              <a:rPr lang="en-AU" smtClean="0"/>
              <a:t>12/11/2014</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6516E353-D0AB-40C5-9D6D-09E90D106B99}" type="slidenum">
              <a:rPr lang="en-AU" smtClean="0"/>
              <a:t>‹#›</a:t>
            </a:fld>
            <a:endParaRPr lang="en-AU"/>
          </a:p>
        </p:txBody>
      </p:sp>
    </p:spTree>
    <p:extLst>
      <p:ext uri="{BB962C8B-B14F-4D97-AF65-F5344CB8AC3E}">
        <p14:creationId xmlns:p14="http://schemas.microsoft.com/office/powerpoint/2010/main" val="15106868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72899D6F-3FA4-44DE-9A5A-146B280EE634}" type="datetimeFigureOut">
              <a:rPr lang="en-AU" smtClean="0"/>
              <a:t>12/11/2014</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6516E353-D0AB-40C5-9D6D-09E90D106B99}" type="slidenum">
              <a:rPr lang="en-AU" smtClean="0"/>
              <a:t>‹#›</a:t>
            </a:fld>
            <a:endParaRPr lang="en-AU"/>
          </a:p>
        </p:txBody>
      </p:sp>
    </p:spTree>
    <p:extLst>
      <p:ext uri="{BB962C8B-B14F-4D97-AF65-F5344CB8AC3E}">
        <p14:creationId xmlns:p14="http://schemas.microsoft.com/office/powerpoint/2010/main" val="18772511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72899D6F-3FA4-44DE-9A5A-146B280EE634}" type="datetimeFigureOut">
              <a:rPr lang="en-AU" smtClean="0"/>
              <a:t>12/11/2014</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6516E353-D0AB-40C5-9D6D-09E90D106B99}" type="slidenum">
              <a:rPr lang="en-AU" smtClean="0"/>
              <a:t>‹#›</a:t>
            </a:fld>
            <a:endParaRPr lang="en-AU"/>
          </a:p>
        </p:txBody>
      </p:sp>
    </p:spTree>
    <p:extLst>
      <p:ext uri="{BB962C8B-B14F-4D97-AF65-F5344CB8AC3E}">
        <p14:creationId xmlns:p14="http://schemas.microsoft.com/office/powerpoint/2010/main" val="34252860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2899D6F-3FA4-44DE-9A5A-146B280EE634}" type="datetimeFigureOut">
              <a:rPr lang="en-AU" smtClean="0"/>
              <a:t>12/11/2014</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6516E353-D0AB-40C5-9D6D-09E90D106B99}" type="slidenum">
              <a:rPr lang="en-AU" smtClean="0"/>
              <a:t>‹#›</a:t>
            </a:fld>
            <a:endParaRPr lang="en-AU"/>
          </a:p>
        </p:txBody>
      </p:sp>
    </p:spTree>
    <p:extLst>
      <p:ext uri="{BB962C8B-B14F-4D97-AF65-F5344CB8AC3E}">
        <p14:creationId xmlns:p14="http://schemas.microsoft.com/office/powerpoint/2010/main" val="8145167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2899D6F-3FA4-44DE-9A5A-146B280EE634}" type="datetimeFigureOut">
              <a:rPr lang="en-AU" smtClean="0"/>
              <a:t>12/11/2014</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6516E353-D0AB-40C5-9D6D-09E90D106B99}" type="slidenum">
              <a:rPr lang="en-AU" smtClean="0"/>
              <a:t>‹#›</a:t>
            </a:fld>
            <a:endParaRPr lang="en-AU"/>
          </a:p>
        </p:txBody>
      </p:sp>
    </p:spTree>
    <p:extLst>
      <p:ext uri="{BB962C8B-B14F-4D97-AF65-F5344CB8AC3E}">
        <p14:creationId xmlns:p14="http://schemas.microsoft.com/office/powerpoint/2010/main" val="38783028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2899D6F-3FA4-44DE-9A5A-146B280EE634}" type="datetimeFigureOut">
              <a:rPr lang="en-AU" smtClean="0"/>
              <a:t>12/11/2014</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6516E353-D0AB-40C5-9D6D-09E90D106B99}" type="slidenum">
              <a:rPr lang="en-AU" smtClean="0"/>
              <a:t>‹#›</a:t>
            </a:fld>
            <a:endParaRPr lang="en-AU"/>
          </a:p>
        </p:txBody>
      </p:sp>
    </p:spTree>
    <p:extLst>
      <p:ext uri="{BB962C8B-B14F-4D97-AF65-F5344CB8AC3E}">
        <p14:creationId xmlns:p14="http://schemas.microsoft.com/office/powerpoint/2010/main" val="28998380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2899D6F-3FA4-44DE-9A5A-146B280EE634}" type="datetimeFigureOut">
              <a:rPr lang="en-AU" smtClean="0"/>
              <a:t>12/11/2014</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516E353-D0AB-40C5-9D6D-09E90D106B99}" type="slidenum">
              <a:rPr lang="en-AU" smtClean="0"/>
              <a:t>‹#›</a:t>
            </a:fld>
            <a:endParaRPr lang="en-AU"/>
          </a:p>
        </p:txBody>
      </p:sp>
    </p:spTree>
    <p:extLst>
      <p:ext uri="{BB962C8B-B14F-4D97-AF65-F5344CB8AC3E}">
        <p14:creationId xmlns:p14="http://schemas.microsoft.com/office/powerpoint/2010/main" val="11660739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a:grpSpLocks noChangeAspect="1"/>
          </p:cNvGrpSpPr>
          <p:nvPr/>
        </p:nvGrpSpPr>
        <p:grpSpPr>
          <a:xfrm>
            <a:off x="1811655" y="1032510"/>
            <a:ext cx="5520690" cy="5520690"/>
            <a:chOff x="2209800" y="1371600"/>
            <a:chExt cx="4800600" cy="4800600"/>
          </a:xfrm>
        </p:grpSpPr>
        <p:grpSp>
          <p:nvGrpSpPr>
            <p:cNvPr id="5" name="Group 4"/>
            <p:cNvGrpSpPr/>
            <p:nvPr/>
          </p:nvGrpSpPr>
          <p:grpSpPr>
            <a:xfrm>
              <a:off x="2209800" y="1371600"/>
              <a:ext cx="4800600" cy="4800600"/>
              <a:chOff x="609600" y="1371600"/>
              <a:chExt cx="4800600" cy="4800600"/>
            </a:xfrm>
            <a:effectLst>
              <a:outerShdw blurRad="190500" dist="38100" dir="5400000" algn="t" rotWithShape="0">
                <a:prstClr val="black">
                  <a:alpha val="40000"/>
                </a:prstClr>
              </a:outerShdw>
            </a:effectLst>
          </p:grpSpPr>
          <p:sp>
            <p:nvSpPr>
              <p:cNvPr id="19" name="Oval 2"/>
              <p:cNvSpPr/>
              <p:nvPr/>
            </p:nvSpPr>
            <p:spPr>
              <a:xfrm>
                <a:off x="1312633" y="5038116"/>
                <a:ext cx="3394537" cy="1134084"/>
              </a:xfrm>
              <a:custGeom>
                <a:avLst/>
                <a:gdLst/>
                <a:ahLst/>
                <a:cxnLst/>
                <a:rect l="l" t="t" r="r" b="b"/>
                <a:pathLst>
                  <a:path w="3394537" h="1134084">
                    <a:moveTo>
                      <a:pt x="2963485" y="0"/>
                    </a:moveTo>
                    <a:lnTo>
                      <a:pt x="3394537" y="431052"/>
                    </a:lnTo>
                    <a:cubicBezTo>
                      <a:pt x="2960168" y="865421"/>
                      <a:pt x="2360093" y="1134084"/>
                      <a:pt x="1697268" y="1134084"/>
                    </a:cubicBezTo>
                    <a:cubicBezTo>
                      <a:pt x="1034444" y="1134084"/>
                      <a:pt x="434369" y="865422"/>
                      <a:pt x="0" y="431053"/>
                    </a:cubicBezTo>
                    <a:lnTo>
                      <a:pt x="431053" y="1"/>
                    </a:lnTo>
                    <a:cubicBezTo>
                      <a:pt x="755106" y="324053"/>
                      <a:pt x="1202780" y="524484"/>
                      <a:pt x="1697268" y="524484"/>
                    </a:cubicBezTo>
                    <a:cubicBezTo>
                      <a:pt x="2191756" y="524484"/>
                      <a:pt x="2639432" y="324053"/>
                      <a:pt x="2963485" y="0"/>
                    </a:cubicBezTo>
                    <a:close/>
                  </a:path>
                </a:pathLst>
              </a:custGeom>
              <a:ln/>
              <a:effectLst/>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sz="2000">
                  <a:solidFill>
                    <a:prstClr val="white"/>
                  </a:solidFill>
                </a:endParaRPr>
              </a:p>
            </p:txBody>
          </p:sp>
          <p:sp>
            <p:nvSpPr>
              <p:cNvPr id="20" name="Oval 2"/>
              <p:cNvSpPr/>
              <p:nvPr/>
            </p:nvSpPr>
            <p:spPr>
              <a:xfrm>
                <a:off x="4276116" y="2074633"/>
                <a:ext cx="1134084" cy="3394537"/>
              </a:xfrm>
              <a:custGeom>
                <a:avLst/>
                <a:gdLst/>
                <a:ahLst/>
                <a:cxnLst/>
                <a:rect l="l" t="t" r="r" b="b"/>
                <a:pathLst>
                  <a:path w="1134084" h="3394537">
                    <a:moveTo>
                      <a:pt x="431053" y="0"/>
                    </a:moveTo>
                    <a:cubicBezTo>
                      <a:pt x="865421" y="434369"/>
                      <a:pt x="1134084" y="1034444"/>
                      <a:pt x="1134084" y="1697268"/>
                    </a:cubicBezTo>
                    <a:cubicBezTo>
                      <a:pt x="1134084" y="2360093"/>
                      <a:pt x="865421" y="2960168"/>
                      <a:pt x="431053" y="3394537"/>
                    </a:cubicBezTo>
                    <a:lnTo>
                      <a:pt x="0" y="2963484"/>
                    </a:lnTo>
                    <a:cubicBezTo>
                      <a:pt x="324053" y="2639431"/>
                      <a:pt x="524484" y="2191756"/>
                      <a:pt x="524484" y="1697268"/>
                    </a:cubicBezTo>
                    <a:cubicBezTo>
                      <a:pt x="524484" y="1202780"/>
                      <a:pt x="324053" y="755105"/>
                      <a:pt x="0" y="431052"/>
                    </a:cubicBezTo>
                    <a:close/>
                  </a:path>
                </a:pathLst>
              </a:custGeom>
              <a:ln/>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sz="2000">
                  <a:solidFill>
                    <a:prstClr val="white"/>
                  </a:solidFill>
                </a:endParaRPr>
              </a:p>
            </p:txBody>
          </p:sp>
          <p:sp>
            <p:nvSpPr>
              <p:cNvPr id="21" name="Oval 2"/>
              <p:cNvSpPr/>
              <p:nvPr/>
            </p:nvSpPr>
            <p:spPr>
              <a:xfrm>
                <a:off x="1312633" y="1371600"/>
                <a:ext cx="3394537" cy="1134084"/>
              </a:xfrm>
              <a:custGeom>
                <a:avLst/>
                <a:gdLst/>
                <a:ahLst/>
                <a:cxnLst/>
                <a:rect l="l" t="t" r="r" b="b"/>
                <a:pathLst>
                  <a:path w="3394537" h="1134084">
                    <a:moveTo>
                      <a:pt x="1697268" y="0"/>
                    </a:moveTo>
                    <a:cubicBezTo>
                      <a:pt x="2360093" y="0"/>
                      <a:pt x="2960168" y="268663"/>
                      <a:pt x="3394537" y="703032"/>
                    </a:cubicBezTo>
                    <a:lnTo>
                      <a:pt x="2963484" y="1134084"/>
                    </a:lnTo>
                    <a:cubicBezTo>
                      <a:pt x="2639431" y="810031"/>
                      <a:pt x="2191756" y="609600"/>
                      <a:pt x="1697268" y="609600"/>
                    </a:cubicBezTo>
                    <a:cubicBezTo>
                      <a:pt x="1202780" y="609600"/>
                      <a:pt x="755105" y="810031"/>
                      <a:pt x="431052" y="1134084"/>
                    </a:cubicBezTo>
                    <a:lnTo>
                      <a:pt x="0" y="703032"/>
                    </a:lnTo>
                    <a:cubicBezTo>
                      <a:pt x="434369" y="268663"/>
                      <a:pt x="1034444" y="0"/>
                      <a:pt x="1697268" y="0"/>
                    </a:cubicBezTo>
                    <a:close/>
                  </a:path>
                </a:pathLst>
              </a:custGeom>
              <a:ln/>
              <a:effectLst/>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sz="2000">
                  <a:solidFill>
                    <a:prstClr val="white"/>
                  </a:solidFill>
                </a:endParaRPr>
              </a:p>
            </p:txBody>
          </p:sp>
          <p:sp>
            <p:nvSpPr>
              <p:cNvPr id="22" name="Oval 2"/>
              <p:cNvSpPr/>
              <p:nvPr/>
            </p:nvSpPr>
            <p:spPr>
              <a:xfrm>
                <a:off x="609600" y="2074633"/>
                <a:ext cx="1134084" cy="3394537"/>
              </a:xfrm>
              <a:custGeom>
                <a:avLst/>
                <a:gdLst/>
                <a:ahLst/>
                <a:cxnLst/>
                <a:rect l="l" t="t" r="r" b="b"/>
                <a:pathLst>
                  <a:path w="1134084" h="3394537">
                    <a:moveTo>
                      <a:pt x="703032" y="0"/>
                    </a:moveTo>
                    <a:lnTo>
                      <a:pt x="1134084" y="431052"/>
                    </a:lnTo>
                    <a:cubicBezTo>
                      <a:pt x="810031" y="755105"/>
                      <a:pt x="609600" y="1202780"/>
                      <a:pt x="609600" y="1697268"/>
                    </a:cubicBezTo>
                    <a:cubicBezTo>
                      <a:pt x="609600" y="2191756"/>
                      <a:pt x="810031" y="2639431"/>
                      <a:pt x="1134084" y="2963484"/>
                    </a:cubicBezTo>
                    <a:lnTo>
                      <a:pt x="703032" y="3394537"/>
                    </a:lnTo>
                    <a:cubicBezTo>
                      <a:pt x="268663" y="2960168"/>
                      <a:pt x="0" y="2360093"/>
                      <a:pt x="0" y="1697268"/>
                    </a:cubicBezTo>
                    <a:cubicBezTo>
                      <a:pt x="0" y="1034444"/>
                      <a:pt x="268663" y="434369"/>
                      <a:pt x="703032" y="0"/>
                    </a:cubicBezTo>
                    <a:close/>
                  </a:path>
                </a:pathLst>
              </a:custGeom>
              <a:ln/>
              <a:effectLst/>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sz="2000">
                  <a:solidFill>
                    <a:prstClr val="white"/>
                  </a:solidFill>
                </a:endParaRPr>
              </a:p>
            </p:txBody>
          </p:sp>
        </p:grpSp>
        <p:grpSp>
          <p:nvGrpSpPr>
            <p:cNvPr id="6" name="Group 5"/>
            <p:cNvGrpSpPr/>
            <p:nvPr/>
          </p:nvGrpSpPr>
          <p:grpSpPr>
            <a:xfrm>
              <a:off x="3621203" y="2783003"/>
              <a:ext cx="1977794" cy="1977794"/>
              <a:chOff x="1708427" y="2783004"/>
              <a:chExt cx="1977794" cy="1977794"/>
            </a:xfrm>
          </p:grpSpPr>
          <p:grpSp>
            <p:nvGrpSpPr>
              <p:cNvPr id="15" name="Group 14"/>
              <p:cNvGrpSpPr/>
              <p:nvPr/>
            </p:nvGrpSpPr>
            <p:grpSpPr>
              <a:xfrm>
                <a:off x="1708427" y="2783004"/>
                <a:ext cx="1977794" cy="1977794"/>
                <a:chOff x="6019800" y="3276599"/>
                <a:chExt cx="533400" cy="533400"/>
              </a:xfrm>
              <a:effectLst/>
            </p:grpSpPr>
            <p:sp>
              <p:nvSpPr>
                <p:cNvPr id="17" name="Oval 16"/>
                <p:cNvSpPr/>
                <p:nvPr/>
              </p:nvSpPr>
              <p:spPr>
                <a:xfrm>
                  <a:off x="6019800" y="3276599"/>
                  <a:ext cx="533400" cy="533400"/>
                </a:xfrm>
                <a:prstGeom prst="ellipse">
                  <a:avLst/>
                </a:prstGeom>
                <a:gradFill>
                  <a:gsLst>
                    <a:gs pos="35000">
                      <a:srgbClr val="00297A"/>
                    </a:gs>
                    <a:gs pos="70000">
                      <a:srgbClr val="0070C0"/>
                    </a:gs>
                    <a:gs pos="100000">
                      <a:srgbClr val="00B0F0"/>
                    </a:gs>
                  </a:gsLst>
                  <a:lin ang="5400000" scaled="1"/>
                </a:gradFill>
                <a:ln w="12700" cap="flat" cmpd="sng" algn="ctr">
                  <a:solidFill>
                    <a:srgbClr val="002060"/>
                  </a:solidFill>
                  <a:prstDash val="solid"/>
                </a:ln>
                <a:effectLst>
                  <a:outerShdw blurRad="50800" dist="38100" dir="5400000" algn="t" rotWithShape="0">
                    <a:prstClr val="black">
                      <a:alpha val="40000"/>
                    </a:prstClr>
                  </a:outerShdw>
                </a:effectLst>
              </p:spPr>
              <p:txBody>
                <a:bodyPr rtlCol="0" anchor="ctr"/>
                <a:lstStyle/>
                <a:p>
                  <a:pPr algn="ctr">
                    <a:defRPr/>
                  </a:pPr>
                  <a:endParaRPr lang="en-US" sz="2000" kern="0">
                    <a:solidFill>
                      <a:sysClr val="window" lastClr="FFFFFF"/>
                    </a:solidFill>
                    <a:latin typeface="Calibri"/>
                  </a:endParaRPr>
                </a:p>
              </p:txBody>
            </p:sp>
            <p:sp>
              <p:nvSpPr>
                <p:cNvPr id="18" name="Oval 17"/>
                <p:cNvSpPr/>
                <p:nvPr/>
              </p:nvSpPr>
              <p:spPr>
                <a:xfrm>
                  <a:off x="6076474" y="3294184"/>
                  <a:ext cx="420053" cy="369339"/>
                </a:xfrm>
                <a:prstGeom prst="ellipse">
                  <a:avLst/>
                </a:prstGeom>
                <a:gradFill>
                  <a:gsLst>
                    <a:gs pos="0">
                      <a:sysClr val="window" lastClr="FFFFFF">
                        <a:lumMod val="100000"/>
                        <a:alpha val="65000"/>
                      </a:sysClr>
                    </a:gs>
                    <a:gs pos="100000">
                      <a:sysClr val="window" lastClr="FFFFFF">
                        <a:alpha val="0"/>
                      </a:sysClr>
                    </a:gs>
                  </a:gsLst>
                  <a:lin ang="5400000" scaled="1"/>
                </a:gradFill>
                <a:ln w="12700" cap="flat" cmpd="sng" algn="ctr">
                  <a:noFill/>
                  <a:prstDash val="solid"/>
                </a:ln>
                <a:effectLst/>
              </p:spPr>
              <p:txBody>
                <a:bodyPr rtlCol="0" anchor="ctr"/>
                <a:lstStyle/>
                <a:p>
                  <a:pPr algn="ctr">
                    <a:defRPr/>
                  </a:pPr>
                  <a:endParaRPr lang="en-US" sz="2000" kern="0">
                    <a:solidFill>
                      <a:sysClr val="window" lastClr="FFFFFF"/>
                    </a:solidFill>
                    <a:latin typeface="Calibri"/>
                  </a:endParaRPr>
                </a:p>
              </p:txBody>
            </p:sp>
          </p:grpSp>
          <p:sp>
            <p:nvSpPr>
              <p:cNvPr id="16" name="Rectangle 15"/>
              <p:cNvSpPr/>
              <p:nvPr/>
            </p:nvSpPr>
            <p:spPr>
              <a:xfrm>
                <a:off x="1918566" y="3469467"/>
                <a:ext cx="1557516" cy="749369"/>
              </a:xfrm>
              <a:prstGeom prst="rect">
                <a:avLst/>
              </a:prstGeom>
            </p:spPr>
            <p:txBody>
              <a:bodyPr wrap="square">
                <a:spAutoFit/>
              </a:bodyPr>
              <a:lstStyle/>
              <a:p>
                <a:pPr algn="ctr"/>
                <a:r>
                  <a:rPr lang="en-US" sz="2500" b="1" kern="0" dirty="0" smtClean="0">
                    <a:solidFill>
                      <a:prstClr val="white"/>
                    </a:solidFill>
                    <a:effectLst>
                      <a:outerShdw blurRad="38100" dist="25400" dir="5400000" algn="t" rotWithShape="0">
                        <a:prstClr val="black">
                          <a:alpha val="57000"/>
                        </a:prstClr>
                      </a:outerShdw>
                    </a:effectLst>
                  </a:rPr>
                  <a:t>Achieve</a:t>
                </a:r>
              </a:p>
              <a:p>
                <a:pPr algn="ctr"/>
                <a:r>
                  <a:rPr lang="en-US" sz="2500" b="1" kern="0" dirty="0" smtClean="0">
                    <a:solidFill>
                      <a:prstClr val="white"/>
                    </a:solidFill>
                    <a:effectLst>
                      <a:outerShdw blurRad="38100" dist="25400" dir="5400000" algn="t" rotWithShape="0">
                        <a:prstClr val="black">
                          <a:alpha val="57000"/>
                        </a:prstClr>
                      </a:outerShdw>
                    </a:effectLst>
                  </a:rPr>
                  <a:t>Outcomes</a:t>
                </a:r>
                <a:endParaRPr lang="en-US" sz="2500" b="1" kern="0" dirty="0">
                  <a:solidFill>
                    <a:prstClr val="white"/>
                  </a:solidFill>
                  <a:effectLst>
                    <a:outerShdw blurRad="38100" dist="25400" dir="5400000" algn="t" rotWithShape="0">
                      <a:prstClr val="black">
                        <a:alpha val="57000"/>
                      </a:prstClr>
                    </a:outerShdw>
                  </a:effectLst>
                </a:endParaRPr>
              </a:p>
            </p:txBody>
          </p:sp>
        </p:grpSp>
        <p:sp>
          <p:nvSpPr>
            <p:cNvPr id="7" name="Chevron 6"/>
            <p:cNvSpPr/>
            <p:nvPr/>
          </p:nvSpPr>
          <p:spPr>
            <a:xfrm flipH="1">
              <a:off x="2912833" y="3404618"/>
              <a:ext cx="640080" cy="734564"/>
            </a:xfrm>
            <a:prstGeom prst="chevron">
              <a:avLst>
                <a:gd name="adj" fmla="val 40572"/>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sz="2000">
                <a:solidFill>
                  <a:prstClr val="white"/>
                </a:solidFill>
              </a:endParaRPr>
            </a:p>
          </p:txBody>
        </p:sp>
        <p:sp>
          <p:nvSpPr>
            <p:cNvPr id="8" name="Chevron 7"/>
            <p:cNvSpPr/>
            <p:nvPr/>
          </p:nvSpPr>
          <p:spPr>
            <a:xfrm>
              <a:off x="5648584" y="3404618"/>
              <a:ext cx="640080" cy="734564"/>
            </a:xfrm>
            <a:prstGeom prst="chevron">
              <a:avLst>
                <a:gd name="adj" fmla="val 40572"/>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sz="2000">
                <a:solidFill>
                  <a:prstClr val="white"/>
                </a:solidFill>
              </a:endParaRPr>
            </a:p>
          </p:txBody>
        </p:sp>
        <p:sp>
          <p:nvSpPr>
            <p:cNvPr id="9" name="Chevron 8"/>
            <p:cNvSpPr/>
            <p:nvPr/>
          </p:nvSpPr>
          <p:spPr>
            <a:xfrm rot="5400000" flipH="1" flipV="1">
              <a:off x="4290060" y="2026262"/>
              <a:ext cx="640080" cy="734564"/>
            </a:xfrm>
            <a:prstGeom prst="chevron">
              <a:avLst>
                <a:gd name="adj" fmla="val 40572"/>
              </a:avLst>
            </a:prstGeom>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sz="2000">
                <a:solidFill>
                  <a:prstClr val="white"/>
                </a:solidFill>
              </a:endParaRPr>
            </a:p>
          </p:txBody>
        </p:sp>
        <p:sp>
          <p:nvSpPr>
            <p:cNvPr id="10" name="Chevron 9"/>
            <p:cNvSpPr/>
            <p:nvPr/>
          </p:nvSpPr>
          <p:spPr>
            <a:xfrm rot="5400000">
              <a:off x="4290060" y="4789993"/>
              <a:ext cx="640080" cy="734564"/>
            </a:xfrm>
            <a:prstGeom prst="chevron">
              <a:avLst>
                <a:gd name="adj" fmla="val 40572"/>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sz="2000">
                <a:solidFill>
                  <a:prstClr val="white"/>
                </a:solidFill>
              </a:endParaRPr>
            </a:p>
          </p:txBody>
        </p:sp>
        <p:sp>
          <p:nvSpPr>
            <p:cNvPr id="11" name="TextBox 10"/>
            <p:cNvSpPr txBox="1"/>
            <p:nvPr/>
          </p:nvSpPr>
          <p:spPr>
            <a:xfrm>
              <a:off x="3657600" y="1705197"/>
              <a:ext cx="1890404" cy="688345"/>
            </a:xfrm>
            <a:prstGeom prst="rect">
              <a:avLst/>
            </a:prstGeom>
            <a:noFill/>
          </p:spPr>
          <p:txBody>
            <a:bodyPr wrap="square" rtlCol="0">
              <a:prstTxWarp prst="textArchUp">
                <a:avLst/>
              </a:prstTxWarp>
              <a:spAutoFit/>
            </a:bodyPr>
            <a:lstStyle/>
            <a:p>
              <a:pPr algn="ctr">
                <a:defRPr/>
              </a:pPr>
              <a:r>
                <a:rPr lang="en-US" sz="2800" b="1" kern="0" dirty="0" smtClean="0">
                  <a:solidFill>
                    <a:prstClr val="white"/>
                  </a:solidFill>
                  <a:effectLst>
                    <a:outerShdw blurRad="38100" dist="25400" dir="5400000" algn="t" rotWithShape="0">
                      <a:prstClr val="black">
                        <a:alpha val="57000"/>
                      </a:prstClr>
                    </a:outerShdw>
                  </a:effectLst>
                </a:rPr>
                <a:t>Fulfil Customer Value</a:t>
              </a:r>
              <a:endParaRPr lang="en-US" sz="2800" b="1" kern="0" dirty="0">
                <a:solidFill>
                  <a:prstClr val="white"/>
                </a:solidFill>
                <a:effectLst>
                  <a:outerShdw blurRad="38100" dist="25400" dir="5400000" algn="t" rotWithShape="0">
                    <a:prstClr val="black">
                      <a:alpha val="57000"/>
                    </a:prstClr>
                  </a:outerShdw>
                </a:effectLst>
              </a:endParaRPr>
            </a:p>
          </p:txBody>
        </p:sp>
        <p:sp>
          <p:nvSpPr>
            <p:cNvPr id="12" name="TextBox 11"/>
            <p:cNvSpPr txBox="1"/>
            <p:nvPr/>
          </p:nvSpPr>
          <p:spPr>
            <a:xfrm rot="5400000">
              <a:off x="5401605" y="3427728"/>
              <a:ext cx="1890404" cy="688345"/>
            </a:xfrm>
            <a:prstGeom prst="rect">
              <a:avLst/>
            </a:prstGeom>
            <a:noFill/>
          </p:spPr>
          <p:txBody>
            <a:bodyPr wrap="square" rtlCol="0">
              <a:prstTxWarp prst="textArchUp">
                <a:avLst/>
              </a:prstTxWarp>
              <a:spAutoFit/>
            </a:bodyPr>
            <a:lstStyle/>
            <a:p>
              <a:pPr algn="ctr">
                <a:defRPr/>
              </a:pPr>
              <a:r>
                <a:rPr lang="en-US" sz="2800" b="1" kern="0" dirty="0" smtClean="0">
                  <a:solidFill>
                    <a:prstClr val="white"/>
                  </a:solidFill>
                  <a:effectLst>
                    <a:outerShdw blurRad="38100" dist="25400" dir="5400000" algn="t" rotWithShape="0">
                      <a:prstClr val="black">
                        <a:alpha val="57000"/>
                      </a:prstClr>
                    </a:outerShdw>
                  </a:effectLst>
                </a:rPr>
                <a:t>Build Shared Models</a:t>
              </a:r>
              <a:endParaRPr lang="en-US" sz="2800" b="1" kern="0" dirty="0">
                <a:solidFill>
                  <a:prstClr val="white"/>
                </a:solidFill>
                <a:effectLst>
                  <a:outerShdw blurRad="38100" dist="25400" dir="5400000" algn="t" rotWithShape="0">
                    <a:prstClr val="black">
                      <a:alpha val="57000"/>
                    </a:prstClr>
                  </a:outerShdw>
                </a:effectLst>
              </a:endParaRPr>
            </a:p>
          </p:txBody>
        </p:sp>
        <p:sp>
          <p:nvSpPr>
            <p:cNvPr id="13" name="TextBox 12"/>
            <p:cNvSpPr txBox="1"/>
            <p:nvPr/>
          </p:nvSpPr>
          <p:spPr>
            <a:xfrm>
              <a:off x="3664898" y="5200650"/>
              <a:ext cx="1890404" cy="688345"/>
            </a:xfrm>
            <a:prstGeom prst="rect">
              <a:avLst/>
            </a:prstGeom>
            <a:noFill/>
          </p:spPr>
          <p:txBody>
            <a:bodyPr wrap="square" rtlCol="0">
              <a:prstTxWarp prst="textArchDown">
                <a:avLst/>
              </a:prstTxWarp>
              <a:spAutoFit/>
            </a:bodyPr>
            <a:lstStyle/>
            <a:p>
              <a:pPr algn="ctr">
                <a:defRPr/>
              </a:pPr>
              <a:r>
                <a:rPr lang="en-US" sz="2800" b="1" dirty="0" smtClean="0">
                  <a:solidFill>
                    <a:prstClr val="white"/>
                  </a:solidFill>
                  <a:effectLst>
                    <a:outerShdw blurRad="101600" dist="38100" dir="2700000" algn="tl" rotWithShape="0">
                      <a:prstClr val="black">
                        <a:alpha val="50000"/>
                      </a:prstClr>
                    </a:outerShdw>
                  </a:effectLst>
                  <a:latin typeface="Kozuka Gothic Pr6N B" pitchFamily="34" charset="-128"/>
                  <a:ea typeface="Kozuka Gothic Pr6N B" pitchFamily="34" charset="-128"/>
                </a:rPr>
                <a:t>Suppress Entropy</a:t>
              </a:r>
              <a:endParaRPr lang="en-US" sz="2800" b="1" dirty="0">
                <a:solidFill>
                  <a:prstClr val="white"/>
                </a:solidFill>
                <a:effectLst>
                  <a:outerShdw blurRad="101600" dist="38100" dir="2700000" algn="tl" rotWithShape="0">
                    <a:prstClr val="black">
                      <a:alpha val="50000"/>
                    </a:prstClr>
                  </a:outerShdw>
                </a:effectLst>
                <a:latin typeface="Kozuka Gothic Pr6N B" pitchFamily="34" charset="-128"/>
                <a:ea typeface="Kozuka Gothic Pr6N B" pitchFamily="34" charset="-128"/>
              </a:endParaRPr>
            </a:p>
          </p:txBody>
        </p:sp>
        <p:sp>
          <p:nvSpPr>
            <p:cNvPr id="14" name="TextBox 13"/>
            <p:cNvSpPr txBox="1"/>
            <p:nvPr/>
          </p:nvSpPr>
          <p:spPr>
            <a:xfrm rot="16200000">
              <a:off x="1883304" y="3369634"/>
              <a:ext cx="2116630" cy="804534"/>
            </a:xfrm>
            <a:prstGeom prst="rect">
              <a:avLst/>
            </a:prstGeom>
            <a:noFill/>
          </p:spPr>
          <p:txBody>
            <a:bodyPr wrap="square" rtlCol="0">
              <a:prstTxWarp prst="textArchUp">
                <a:avLst/>
              </a:prstTxWarp>
              <a:spAutoFit/>
            </a:bodyPr>
            <a:lstStyle/>
            <a:p>
              <a:pPr algn="ctr">
                <a:defRPr/>
              </a:pPr>
              <a:r>
                <a:rPr lang="en-US" sz="2800" b="1" kern="0" dirty="0" smtClean="0">
                  <a:solidFill>
                    <a:prstClr val="white"/>
                  </a:solidFill>
                  <a:effectLst>
                    <a:outerShdw blurRad="38100" dist="25400" dir="5400000" algn="t" rotWithShape="0">
                      <a:prstClr val="black">
                        <a:alpha val="57000"/>
                      </a:prstClr>
                    </a:outerShdw>
                  </a:effectLst>
                </a:rPr>
                <a:t>Eliminate Teaming Threats</a:t>
              </a:r>
              <a:endParaRPr lang="en-US" sz="2800" b="1" kern="0" dirty="0">
                <a:solidFill>
                  <a:prstClr val="white"/>
                </a:solidFill>
                <a:effectLst>
                  <a:outerShdw blurRad="38100" dist="25400" dir="5400000" algn="t" rotWithShape="0">
                    <a:prstClr val="black">
                      <a:alpha val="57000"/>
                    </a:prstClr>
                  </a:outerShdw>
                </a:effectLst>
              </a:endParaRPr>
            </a:p>
          </p:txBody>
        </p:sp>
      </p:grpSp>
    </p:spTree>
    <p:extLst>
      <p:ext uri="{BB962C8B-B14F-4D97-AF65-F5344CB8AC3E}">
        <p14:creationId xmlns:p14="http://schemas.microsoft.com/office/powerpoint/2010/main" val="40874956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Group 27"/>
          <p:cNvGrpSpPr/>
          <p:nvPr/>
        </p:nvGrpSpPr>
        <p:grpSpPr>
          <a:xfrm>
            <a:off x="-972616" y="404664"/>
            <a:ext cx="6737291" cy="7025323"/>
            <a:chOff x="931053" y="404664"/>
            <a:chExt cx="6737291" cy="7025323"/>
          </a:xfrm>
        </p:grpSpPr>
        <p:grpSp>
          <p:nvGrpSpPr>
            <p:cNvPr id="3" name="Group 2"/>
            <p:cNvGrpSpPr>
              <a:grpSpLocks noChangeAspect="1"/>
            </p:cNvGrpSpPr>
            <p:nvPr/>
          </p:nvGrpSpPr>
          <p:grpSpPr>
            <a:xfrm>
              <a:off x="1811655" y="668655"/>
              <a:ext cx="5520690" cy="5520690"/>
              <a:chOff x="2209800" y="1371600"/>
              <a:chExt cx="4800600" cy="4800600"/>
            </a:xfrm>
          </p:grpSpPr>
          <p:grpSp>
            <p:nvGrpSpPr>
              <p:cNvPr id="4" name="Group 3"/>
              <p:cNvGrpSpPr/>
              <p:nvPr/>
            </p:nvGrpSpPr>
            <p:grpSpPr>
              <a:xfrm>
                <a:off x="2209800" y="1371600"/>
                <a:ext cx="4800600" cy="4800600"/>
                <a:chOff x="609600" y="1371600"/>
                <a:chExt cx="4800600" cy="4800600"/>
              </a:xfrm>
              <a:effectLst>
                <a:outerShdw blurRad="190500" dist="38100" dir="5400000" algn="t" rotWithShape="0">
                  <a:prstClr val="black">
                    <a:alpha val="40000"/>
                  </a:prstClr>
                </a:outerShdw>
              </a:effectLst>
            </p:grpSpPr>
            <p:sp>
              <p:nvSpPr>
                <p:cNvPr id="18" name="Oval 2"/>
                <p:cNvSpPr/>
                <p:nvPr/>
              </p:nvSpPr>
              <p:spPr>
                <a:xfrm>
                  <a:off x="1312633" y="5038116"/>
                  <a:ext cx="3394537" cy="1134084"/>
                </a:xfrm>
                <a:custGeom>
                  <a:avLst/>
                  <a:gdLst/>
                  <a:ahLst/>
                  <a:cxnLst/>
                  <a:rect l="l" t="t" r="r" b="b"/>
                  <a:pathLst>
                    <a:path w="3394537" h="1134084">
                      <a:moveTo>
                        <a:pt x="2963485" y="0"/>
                      </a:moveTo>
                      <a:lnTo>
                        <a:pt x="3394537" y="431052"/>
                      </a:lnTo>
                      <a:cubicBezTo>
                        <a:pt x="2960168" y="865421"/>
                        <a:pt x="2360093" y="1134084"/>
                        <a:pt x="1697268" y="1134084"/>
                      </a:cubicBezTo>
                      <a:cubicBezTo>
                        <a:pt x="1034444" y="1134084"/>
                        <a:pt x="434369" y="865422"/>
                        <a:pt x="0" y="431053"/>
                      </a:cubicBezTo>
                      <a:lnTo>
                        <a:pt x="431053" y="1"/>
                      </a:lnTo>
                      <a:cubicBezTo>
                        <a:pt x="755106" y="324053"/>
                        <a:pt x="1202780" y="524484"/>
                        <a:pt x="1697268" y="524484"/>
                      </a:cubicBezTo>
                      <a:cubicBezTo>
                        <a:pt x="2191756" y="524484"/>
                        <a:pt x="2639432" y="324053"/>
                        <a:pt x="2963485" y="0"/>
                      </a:cubicBezTo>
                      <a:close/>
                    </a:path>
                  </a:pathLst>
                </a:custGeom>
                <a:ln/>
                <a:effectLst/>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sz="2000">
                    <a:solidFill>
                      <a:prstClr val="white"/>
                    </a:solidFill>
                  </a:endParaRPr>
                </a:p>
              </p:txBody>
            </p:sp>
            <p:sp>
              <p:nvSpPr>
                <p:cNvPr id="19" name="Oval 2"/>
                <p:cNvSpPr/>
                <p:nvPr/>
              </p:nvSpPr>
              <p:spPr>
                <a:xfrm>
                  <a:off x="4276116" y="2074633"/>
                  <a:ext cx="1134084" cy="3394537"/>
                </a:xfrm>
                <a:custGeom>
                  <a:avLst/>
                  <a:gdLst/>
                  <a:ahLst/>
                  <a:cxnLst/>
                  <a:rect l="l" t="t" r="r" b="b"/>
                  <a:pathLst>
                    <a:path w="1134084" h="3394537">
                      <a:moveTo>
                        <a:pt x="431053" y="0"/>
                      </a:moveTo>
                      <a:cubicBezTo>
                        <a:pt x="865421" y="434369"/>
                        <a:pt x="1134084" y="1034444"/>
                        <a:pt x="1134084" y="1697268"/>
                      </a:cubicBezTo>
                      <a:cubicBezTo>
                        <a:pt x="1134084" y="2360093"/>
                        <a:pt x="865421" y="2960168"/>
                        <a:pt x="431053" y="3394537"/>
                      </a:cubicBezTo>
                      <a:lnTo>
                        <a:pt x="0" y="2963484"/>
                      </a:lnTo>
                      <a:cubicBezTo>
                        <a:pt x="324053" y="2639431"/>
                        <a:pt x="524484" y="2191756"/>
                        <a:pt x="524484" y="1697268"/>
                      </a:cubicBezTo>
                      <a:cubicBezTo>
                        <a:pt x="524484" y="1202780"/>
                        <a:pt x="324053" y="755105"/>
                        <a:pt x="0" y="431052"/>
                      </a:cubicBezTo>
                      <a:close/>
                    </a:path>
                  </a:pathLst>
                </a:custGeom>
                <a:ln/>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sz="2000">
                    <a:solidFill>
                      <a:prstClr val="white"/>
                    </a:solidFill>
                  </a:endParaRPr>
                </a:p>
              </p:txBody>
            </p:sp>
            <p:sp>
              <p:nvSpPr>
                <p:cNvPr id="20" name="Oval 2"/>
                <p:cNvSpPr/>
                <p:nvPr/>
              </p:nvSpPr>
              <p:spPr>
                <a:xfrm>
                  <a:off x="1312633" y="1371600"/>
                  <a:ext cx="3394537" cy="1134084"/>
                </a:xfrm>
                <a:custGeom>
                  <a:avLst/>
                  <a:gdLst/>
                  <a:ahLst/>
                  <a:cxnLst/>
                  <a:rect l="l" t="t" r="r" b="b"/>
                  <a:pathLst>
                    <a:path w="3394537" h="1134084">
                      <a:moveTo>
                        <a:pt x="1697268" y="0"/>
                      </a:moveTo>
                      <a:cubicBezTo>
                        <a:pt x="2360093" y="0"/>
                        <a:pt x="2960168" y="268663"/>
                        <a:pt x="3394537" y="703032"/>
                      </a:cubicBezTo>
                      <a:lnTo>
                        <a:pt x="2963484" y="1134084"/>
                      </a:lnTo>
                      <a:cubicBezTo>
                        <a:pt x="2639431" y="810031"/>
                        <a:pt x="2191756" y="609600"/>
                        <a:pt x="1697268" y="609600"/>
                      </a:cubicBezTo>
                      <a:cubicBezTo>
                        <a:pt x="1202780" y="609600"/>
                        <a:pt x="755105" y="810031"/>
                        <a:pt x="431052" y="1134084"/>
                      </a:cubicBezTo>
                      <a:lnTo>
                        <a:pt x="0" y="703032"/>
                      </a:lnTo>
                      <a:cubicBezTo>
                        <a:pt x="434369" y="268663"/>
                        <a:pt x="1034444" y="0"/>
                        <a:pt x="1697268" y="0"/>
                      </a:cubicBezTo>
                      <a:close/>
                    </a:path>
                  </a:pathLst>
                </a:custGeom>
                <a:ln/>
                <a:effectLst/>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sz="2000">
                    <a:solidFill>
                      <a:prstClr val="white"/>
                    </a:solidFill>
                  </a:endParaRPr>
                </a:p>
              </p:txBody>
            </p:sp>
            <p:sp>
              <p:nvSpPr>
                <p:cNvPr id="21" name="Oval 2"/>
                <p:cNvSpPr/>
                <p:nvPr/>
              </p:nvSpPr>
              <p:spPr>
                <a:xfrm>
                  <a:off x="609600" y="2074633"/>
                  <a:ext cx="1134084" cy="3394537"/>
                </a:xfrm>
                <a:custGeom>
                  <a:avLst/>
                  <a:gdLst/>
                  <a:ahLst/>
                  <a:cxnLst/>
                  <a:rect l="l" t="t" r="r" b="b"/>
                  <a:pathLst>
                    <a:path w="1134084" h="3394537">
                      <a:moveTo>
                        <a:pt x="703032" y="0"/>
                      </a:moveTo>
                      <a:lnTo>
                        <a:pt x="1134084" y="431052"/>
                      </a:lnTo>
                      <a:cubicBezTo>
                        <a:pt x="810031" y="755105"/>
                        <a:pt x="609600" y="1202780"/>
                        <a:pt x="609600" y="1697268"/>
                      </a:cubicBezTo>
                      <a:cubicBezTo>
                        <a:pt x="609600" y="2191756"/>
                        <a:pt x="810031" y="2639431"/>
                        <a:pt x="1134084" y="2963484"/>
                      </a:cubicBezTo>
                      <a:lnTo>
                        <a:pt x="703032" y="3394537"/>
                      </a:lnTo>
                      <a:cubicBezTo>
                        <a:pt x="268663" y="2960168"/>
                        <a:pt x="0" y="2360093"/>
                        <a:pt x="0" y="1697268"/>
                      </a:cubicBezTo>
                      <a:cubicBezTo>
                        <a:pt x="0" y="1034444"/>
                        <a:pt x="268663" y="434369"/>
                        <a:pt x="703032" y="0"/>
                      </a:cubicBezTo>
                      <a:close/>
                    </a:path>
                  </a:pathLst>
                </a:custGeom>
                <a:ln/>
                <a:effectLst/>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sz="2000">
                    <a:solidFill>
                      <a:prstClr val="white"/>
                    </a:solidFill>
                  </a:endParaRPr>
                </a:p>
              </p:txBody>
            </p:sp>
          </p:grpSp>
          <p:grpSp>
            <p:nvGrpSpPr>
              <p:cNvPr id="5" name="Group 4"/>
              <p:cNvGrpSpPr/>
              <p:nvPr/>
            </p:nvGrpSpPr>
            <p:grpSpPr>
              <a:xfrm>
                <a:off x="3621203" y="2783003"/>
                <a:ext cx="1977794" cy="1977794"/>
                <a:chOff x="1708427" y="2783004"/>
                <a:chExt cx="1977794" cy="1977794"/>
              </a:xfrm>
            </p:grpSpPr>
            <p:grpSp>
              <p:nvGrpSpPr>
                <p:cNvPr id="14" name="Group 13"/>
                <p:cNvGrpSpPr/>
                <p:nvPr/>
              </p:nvGrpSpPr>
              <p:grpSpPr>
                <a:xfrm>
                  <a:off x="1708427" y="2783004"/>
                  <a:ext cx="1977794" cy="1977794"/>
                  <a:chOff x="6019800" y="3276599"/>
                  <a:chExt cx="533400" cy="533400"/>
                </a:xfrm>
                <a:effectLst/>
              </p:grpSpPr>
              <p:sp>
                <p:nvSpPr>
                  <p:cNvPr id="16" name="Oval 15"/>
                  <p:cNvSpPr/>
                  <p:nvPr/>
                </p:nvSpPr>
                <p:spPr>
                  <a:xfrm>
                    <a:off x="6019800" y="3276599"/>
                    <a:ext cx="533400" cy="533400"/>
                  </a:xfrm>
                  <a:prstGeom prst="ellipse">
                    <a:avLst/>
                  </a:prstGeom>
                  <a:gradFill>
                    <a:gsLst>
                      <a:gs pos="35000">
                        <a:srgbClr val="00297A"/>
                      </a:gs>
                      <a:gs pos="70000">
                        <a:srgbClr val="0070C0"/>
                      </a:gs>
                      <a:gs pos="100000">
                        <a:srgbClr val="00B0F0"/>
                      </a:gs>
                    </a:gsLst>
                    <a:lin ang="5400000" scaled="1"/>
                  </a:gradFill>
                  <a:ln w="12700" cap="flat" cmpd="sng" algn="ctr">
                    <a:solidFill>
                      <a:srgbClr val="002060"/>
                    </a:solidFill>
                    <a:prstDash val="solid"/>
                  </a:ln>
                  <a:effectLst>
                    <a:outerShdw blurRad="50800" dist="38100" dir="5400000" algn="t" rotWithShape="0">
                      <a:prstClr val="black">
                        <a:alpha val="40000"/>
                      </a:prstClr>
                    </a:outerShdw>
                  </a:effectLst>
                </p:spPr>
                <p:txBody>
                  <a:bodyPr rtlCol="0" anchor="ctr"/>
                  <a:lstStyle/>
                  <a:p>
                    <a:pPr algn="ctr">
                      <a:defRPr/>
                    </a:pPr>
                    <a:endParaRPr lang="en-US" sz="2000" kern="0">
                      <a:solidFill>
                        <a:sysClr val="window" lastClr="FFFFFF"/>
                      </a:solidFill>
                      <a:latin typeface="Calibri"/>
                    </a:endParaRPr>
                  </a:p>
                </p:txBody>
              </p:sp>
              <p:sp>
                <p:nvSpPr>
                  <p:cNvPr id="17" name="Oval 16"/>
                  <p:cNvSpPr/>
                  <p:nvPr/>
                </p:nvSpPr>
                <p:spPr>
                  <a:xfrm>
                    <a:off x="6076474" y="3294184"/>
                    <a:ext cx="420053" cy="369339"/>
                  </a:xfrm>
                  <a:prstGeom prst="ellipse">
                    <a:avLst/>
                  </a:prstGeom>
                  <a:gradFill>
                    <a:gsLst>
                      <a:gs pos="0">
                        <a:sysClr val="window" lastClr="FFFFFF">
                          <a:lumMod val="100000"/>
                          <a:alpha val="65000"/>
                        </a:sysClr>
                      </a:gs>
                      <a:gs pos="100000">
                        <a:sysClr val="window" lastClr="FFFFFF">
                          <a:alpha val="0"/>
                        </a:sysClr>
                      </a:gs>
                    </a:gsLst>
                    <a:lin ang="5400000" scaled="1"/>
                  </a:gradFill>
                  <a:ln w="12700" cap="flat" cmpd="sng" algn="ctr">
                    <a:noFill/>
                    <a:prstDash val="solid"/>
                  </a:ln>
                  <a:effectLst/>
                </p:spPr>
                <p:txBody>
                  <a:bodyPr rtlCol="0" anchor="ctr"/>
                  <a:lstStyle/>
                  <a:p>
                    <a:pPr algn="ctr">
                      <a:defRPr/>
                    </a:pPr>
                    <a:endParaRPr lang="en-US" sz="2000" kern="0">
                      <a:solidFill>
                        <a:sysClr val="window" lastClr="FFFFFF"/>
                      </a:solidFill>
                      <a:latin typeface="Calibri"/>
                    </a:endParaRPr>
                  </a:p>
                </p:txBody>
              </p:sp>
            </p:grpSp>
            <p:sp>
              <p:nvSpPr>
                <p:cNvPr id="15" name="Rectangle 14"/>
                <p:cNvSpPr/>
                <p:nvPr/>
              </p:nvSpPr>
              <p:spPr>
                <a:xfrm>
                  <a:off x="1918566" y="3469467"/>
                  <a:ext cx="1557516" cy="749369"/>
                </a:xfrm>
                <a:prstGeom prst="rect">
                  <a:avLst/>
                </a:prstGeom>
              </p:spPr>
              <p:txBody>
                <a:bodyPr wrap="square">
                  <a:spAutoFit/>
                </a:bodyPr>
                <a:lstStyle/>
                <a:p>
                  <a:pPr algn="ctr"/>
                  <a:r>
                    <a:rPr lang="en-US" sz="2500" b="1" kern="0" dirty="0" smtClean="0">
                      <a:solidFill>
                        <a:prstClr val="white"/>
                      </a:solidFill>
                      <a:effectLst>
                        <a:outerShdw blurRad="38100" dist="25400" dir="5400000" algn="t" rotWithShape="0">
                          <a:prstClr val="black">
                            <a:alpha val="57000"/>
                          </a:prstClr>
                        </a:outerShdw>
                      </a:effectLst>
                    </a:rPr>
                    <a:t>Achieve</a:t>
                  </a:r>
                </a:p>
                <a:p>
                  <a:pPr algn="ctr"/>
                  <a:r>
                    <a:rPr lang="en-US" sz="2500" b="1" kern="0" dirty="0" smtClean="0">
                      <a:solidFill>
                        <a:prstClr val="white"/>
                      </a:solidFill>
                      <a:effectLst>
                        <a:outerShdw blurRad="38100" dist="25400" dir="5400000" algn="t" rotWithShape="0">
                          <a:prstClr val="black">
                            <a:alpha val="57000"/>
                          </a:prstClr>
                        </a:outerShdw>
                      </a:effectLst>
                    </a:rPr>
                    <a:t>Outcomes</a:t>
                  </a:r>
                  <a:endParaRPr lang="en-US" sz="2500" b="1" kern="0" dirty="0">
                    <a:solidFill>
                      <a:prstClr val="white"/>
                    </a:solidFill>
                    <a:effectLst>
                      <a:outerShdw blurRad="38100" dist="25400" dir="5400000" algn="t" rotWithShape="0">
                        <a:prstClr val="black">
                          <a:alpha val="57000"/>
                        </a:prstClr>
                      </a:outerShdw>
                    </a:effectLst>
                  </a:endParaRPr>
                </a:p>
              </p:txBody>
            </p:sp>
          </p:grpSp>
          <p:sp>
            <p:nvSpPr>
              <p:cNvPr id="6" name="Chevron 5"/>
              <p:cNvSpPr/>
              <p:nvPr/>
            </p:nvSpPr>
            <p:spPr>
              <a:xfrm flipH="1">
                <a:off x="2912833" y="3404618"/>
                <a:ext cx="640080" cy="734564"/>
              </a:xfrm>
              <a:prstGeom prst="chevron">
                <a:avLst>
                  <a:gd name="adj" fmla="val 40572"/>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sz="2000">
                  <a:solidFill>
                    <a:prstClr val="white"/>
                  </a:solidFill>
                </a:endParaRPr>
              </a:p>
            </p:txBody>
          </p:sp>
          <p:sp>
            <p:nvSpPr>
              <p:cNvPr id="7" name="Chevron 6"/>
              <p:cNvSpPr/>
              <p:nvPr/>
            </p:nvSpPr>
            <p:spPr>
              <a:xfrm>
                <a:off x="5648584" y="3404618"/>
                <a:ext cx="640080" cy="734564"/>
              </a:xfrm>
              <a:prstGeom prst="chevron">
                <a:avLst>
                  <a:gd name="adj" fmla="val 40572"/>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sz="2000">
                  <a:solidFill>
                    <a:prstClr val="white"/>
                  </a:solidFill>
                </a:endParaRPr>
              </a:p>
            </p:txBody>
          </p:sp>
          <p:sp>
            <p:nvSpPr>
              <p:cNvPr id="8" name="Chevron 7"/>
              <p:cNvSpPr/>
              <p:nvPr/>
            </p:nvSpPr>
            <p:spPr>
              <a:xfrm rot="5400000" flipH="1" flipV="1">
                <a:off x="4290060" y="2026262"/>
                <a:ext cx="640080" cy="734564"/>
              </a:xfrm>
              <a:prstGeom prst="chevron">
                <a:avLst>
                  <a:gd name="adj" fmla="val 40572"/>
                </a:avLst>
              </a:prstGeom>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sz="2000">
                  <a:solidFill>
                    <a:prstClr val="white"/>
                  </a:solidFill>
                </a:endParaRPr>
              </a:p>
            </p:txBody>
          </p:sp>
          <p:sp>
            <p:nvSpPr>
              <p:cNvPr id="9" name="Chevron 8"/>
              <p:cNvSpPr/>
              <p:nvPr/>
            </p:nvSpPr>
            <p:spPr>
              <a:xfrm rot="5400000">
                <a:off x="4290060" y="4789993"/>
                <a:ext cx="640080" cy="734564"/>
              </a:xfrm>
              <a:prstGeom prst="chevron">
                <a:avLst>
                  <a:gd name="adj" fmla="val 40572"/>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sz="2000">
                  <a:solidFill>
                    <a:prstClr val="white"/>
                  </a:solidFill>
                </a:endParaRPr>
              </a:p>
            </p:txBody>
          </p:sp>
          <p:sp>
            <p:nvSpPr>
              <p:cNvPr id="10" name="TextBox 9"/>
              <p:cNvSpPr txBox="1"/>
              <p:nvPr/>
            </p:nvSpPr>
            <p:spPr>
              <a:xfrm>
                <a:off x="3657600" y="1705197"/>
                <a:ext cx="1890404" cy="688345"/>
              </a:xfrm>
              <a:prstGeom prst="rect">
                <a:avLst/>
              </a:prstGeom>
              <a:noFill/>
            </p:spPr>
            <p:txBody>
              <a:bodyPr wrap="square" rtlCol="0">
                <a:prstTxWarp prst="textArchUp">
                  <a:avLst/>
                </a:prstTxWarp>
                <a:spAutoFit/>
              </a:bodyPr>
              <a:lstStyle/>
              <a:p>
                <a:pPr algn="ctr">
                  <a:defRPr/>
                </a:pPr>
                <a:r>
                  <a:rPr lang="en-US" sz="2800" b="1" kern="0" dirty="0" smtClean="0">
                    <a:solidFill>
                      <a:prstClr val="white"/>
                    </a:solidFill>
                    <a:effectLst>
                      <a:outerShdw blurRad="38100" dist="25400" dir="5400000" algn="t" rotWithShape="0">
                        <a:prstClr val="black">
                          <a:alpha val="57000"/>
                        </a:prstClr>
                      </a:outerShdw>
                    </a:effectLst>
                  </a:rPr>
                  <a:t>Fulfil Customer Value</a:t>
                </a:r>
                <a:endParaRPr lang="en-US" sz="2800" b="1" kern="0" dirty="0">
                  <a:solidFill>
                    <a:prstClr val="white"/>
                  </a:solidFill>
                  <a:effectLst>
                    <a:outerShdw blurRad="38100" dist="25400" dir="5400000" algn="t" rotWithShape="0">
                      <a:prstClr val="black">
                        <a:alpha val="57000"/>
                      </a:prstClr>
                    </a:outerShdw>
                  </a:effectLst>
                </a:endParaRPr>
              </a:p>
            </p:txBody>
          </p:sp>
          <p:sp>
            <p:nvSpPr>
              <p:cNvPr id="11" name="TextBox 10"/>
              <p:cNvSpPr txBox="1"/>
              <p:nvPr/>
            </p:nvSpPr>
            <p:spPr>
              <a:xfrm rot="5400000">
                <a:off x="5401605" y="3427728"/>
                <a:ext cx="1890404" cy="688345"/>
              </a:xfrm>
              <a:prstGeom prst="rect">
                <a:avLst/>
              </a:prstGeom>
              <a:noFill/>
            </p:spPr>
            <p:txBody>
              <a:bodyPr wrap="square" rtlCol="0">
                <a:prstTxWarp prst="textArchUp">
                  <a:avLst/>
                </a:prstTxWarp>
                <a:spAutoFit/>
              </a:bodyPr>
              <a:lstStyle/>
              <a:p>
                <a:pPr algn="ctr">
                  <a:defRPr/>
                </a:pPr>
                <a:r>
                  <a:rPr lang="en-US" sz="2800" b="1" kern="0" dirty="0" smtClean="0">
                    <a:solidFill>
                      <a:prstClr val="white"/>
                    </a:solidFill>
                    <a:effectLst>
                      <a:outerShdw blurRad="38100" dist="25400" dir="5400000" algn="t" rotWithShape="0">
                        <a:prstClr val="black">
                          <a:alpha val="57000"/>
                        </a:prstClr>
                      </a:outerShdw>
                    </a:effectLst>
                  </a:rPr>
                  <a:t>Build Shared Models</a:t>
                </a:r>
                <a:endParaRPr lang="en-US" sz="2800" b="1" kern="0" dirty="0">
                  <a:solidFill>
                    <a:prstClr val="white"/>
                  </a:solidFill>
                  <a:effectLst>
                    <a:outerShdw blurRad="38100" dist="25400" dir="5400000" algn="t" rotWithShape="0">
                      <a:prstClr val="black">
                        <a:alpha val="57000"/>
                      </a:prstClr>
                    </a:outerShdw>
                  </a:effectLst>
                </a:endParaRPr>
              </a:p>
            </p:txBody>
          </p:sp>
          <p:sp>
            <p:nvSpPr>
              <p:cNvPr id="12" name="TextBox 11"/>
              <p:cNvSpPr txBox="1"/>
              <p:nvPr/>
            </p:nvSpPr>
            <p:spPr>
              <a:xfrm>
                <a:off x="3664898" y="5200650"/>
                <a:ext cx="1890404" cy="688345"/>
              </a:xfrm>
              <a:prstGeom prst="rect">
                <a:avLst/>
              </a:prstGeom>
              <a:noFill/>
            </p:spPr>
            <p:txBody>
              <a:bodyPr wrap="square" rtlCol="0">
                <a:prstTxWarp prst="textArchDown">
                  <a:avLst/>
                </a:prstTxWarp>
                <a:spAutoFit/>
              </a:bodyPr>
              <a:lstStyle/>
              <a:p>
                <a:pPr algn="ctr">
                  <a:defRPr/>
                </a:pPr>
                <a:r>
                  <a:rPr lang="en-US" sz="2800" b="1" dirty="0" smtClean="0">
                    <a:solidFill>
                      <a:prstClr val="white"/>
                    </a:solidFill>
                    <a:effectLst>
                      <a:outerShdw blurRad="101600" dist="38100" dir="2700000" algn="tl" rotWithShape="0">
                        <a:prstClr val="black">
                          <a:alpha val="50000"/>
                        </a:prstClr>
                      </a:outerShdw>
                    </a:effectLst>
                    <a:latin typeface="Kozuka Gothic Pr6N B" pitchFamily="34" charset="-128"/>
                    <a:ea typeface="Kozuka Gothic Pr6N B" pitchFamily="34" charset="-128"/>
                  </a:rPr>
                  <a:t>Suppress Entropy</a:t>
                </a:r>
                <a:endParaRPr lang="en-US" sz="2800" b="1" dirty="0">
                  <a:solidFill>
                    <a:prstClr val="white"/>
                  </a:solidFill>
                  <a:effectLst>
                    <a:outerShdw blurRad="101600" dist="38100" dir="2700000" algn="tl" rotWithShape="0">
                      <a:prstClr val="black">
                        <a:alpha val="50000"/>
                      </a:prstClr>
                    </a:outerShdw>
                  </a:effectLst>
                  <a:latin typeface="Kozuka Gothic Pr6N B" pitchFamily="34" charset="-128"/>
                  <a:ea typeface="Kozuka Gothic Pr6N B" pitchFamily="34" charset="-128"/>
                </a:endParaRPr>
              </a:p>
            </p:txBody>
          </p:sp>
          <p:sp>
            <p:nvSpPr>
              <p:cNvPr id="13" name="TextBox 12"/>
              <p:cNvSpPr txBox="1"/>
              <p:nvPr/>
            </p:nvSpPr>
            <p:spPr>
              <a:xfrm rot="16200000">
                <a:off x="1883304" y="3369634"/>
                <a:ext cx="2116630" cy="804534"/>
              </a:xfrm>
              <a:prstGeom prst="rect">
                <a:avLst/>
              </a:prstGeom>
              <a:noFill/>
            </p:spPr>
            <p:txBody>
              <a:bodyPr wrap="square" rtlCol="0">
                <a:prstTxWarp prst="textArchUp">
                  <a:avLst/>
                </a:prstTxWarp>
                <a:spAutoFit/>
              </a:bodyPr>
              <a:lstStyle/>
              <a:p>
                <a:pPr algn="ctr">
                  <a:defRPr/>
                </a:pPr>
                <a:r>
                  <a:rPr lang="en-US" sz="2800" b="1" kern="0" dirty="0" smtClean="0">
                    <a:solidFill>
                      <a:prstClr val="white"/>
                    </a:solidFill>
                    <a:effectLst>
                      <a:outerShdw blurRad="38100" dist="25400" dir="5400000" algn="t" rotWithShape="0">
                        <a:prstClr val="black">
                          <a:alpha val="57000"/>
                        </a:prstClr>
                      </a:outerShdw>
                    </a:effectLst>
                  </a:rPr>
                  <a:t>Eliminate Teaming Threats</a:t>
                </a:r>
                <a:endParaRPr lang="en-US" sz="2800" b="1" kern="0" dirty="0">
                  <a:solidFill>
                    <a:prstClr val="white"/>
                  </a:solidFill>
                  <a:effectLst>
                    <a:outerShdw blurRad="38100" dist="25400" dir="5400000" algn="t" rotWithShape="0">
                      <a:prstClr val="black">
                        <a:alpha val="57000"/>
                      </a:prstClr>
                    </a:outerShdw>
                  </a:effectLst>
                </a:endParaRPr>
              </a:p>
            </p:txBody>
          </p:sp>
        </p:grpSp>
        <p:sp>
          <p:nvSpPr>
            <p:cNvPr id="22" name="Pie 21"/>
            <p:cNvSpPr>
              <a:spLocks noChangeAspect="1"/>
            </p:cNvSpPr>
            <p:nvPr/>
          </p:nvSpPr>
          <p:spPr>
            <a:xfrm rot="2700000">
              <a:off x="1800002" y="657002"/>
              <a:ext cx="5544000" cy="5544000"/>
            </a:xfrm>
            <a:prstGeom prst="pie">
              <a:avLst/>
            </a:prstGeom>
            <a:solidFill>
              <a:schemeClr val="bg1"/>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chemeClr val="tx1"/>
                </a:solidFill>
              </a:endParaRPr>
            </a:p>
          </p:txBody>
        </p:sp>
        <p:sp>
          <p:nvSpPr>
            <p:cNvPr id="23" name="Oval 22"/>
            <p:cNvSpPr>
              <a:spLocks noChangeAspect="1"/>
            </p:cNvSpPr>
            <p:nvPr/>
          </p:nvSpPr>
          <p:spPr>
            <a:xfrm>
              <a:off x="3464872" y="2346455"/>
              <a:ext cx="2331264" cy="2331264"/>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cxnSp>
          <p:nvCxnSpPr>
            <p:cNvPr id="24" name="Straight Connector 23"/>
            <p:cNvCxnSpPr/>
            <p:nvPr/>
          </p:nvCxnSpPr>
          <p:spPr>
            <a:xfrm rot="2700000">
              <a:off x="4572000" y="404664"/>
              <a:ext cx="0" cy="6192688"/>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18900000">
              <a:off x="4572000" y="404664"/>
              <a:ext cx="0" cy="6192688"/>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rot="2700000">
              <a:off x="571013" y="3016384"/>
              <a:ext cx="5936659" cy="289054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7" name="Rectangle 26"/>
            <p:cNvSpPr/>
            <p:nvPr/>
          </p:nvSpPr>
          <p:spPr>
            <a:xfrm rot="-2700000">
              <a:off x="931053" y="712128"/>
              <a:ext cx="5936659" cy="289054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Pie 1"/>
            <p:cNvSpPr>
              <a:spLocks noChangeAspect="1"/>
            </p:cNvSpPr>
            <p:nvPr/>
          </p:nvSpPr>
          <p:spPr>
            <a:xfrm rot="2700000">
              <a:off x="3404060" y="2543272"/>
              <a:ext cx="1981660" cy="1981660"/>
            </a:xfrm>
            <a:prstGeom prst="pi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chemeClr val="tx1"/>
                </a:solidFill>
              </a:endParaRPr>
            </a:p>
          </p:txBody>
        </p:sp>
      </p:grpSp>
      <p:sp>
        <p:nvSpPr>
          <p:cNvPr id="30" name="Line Callout 2 (Accent Bar) 29"/>
          <p:cNvSpPr/>
          <p:nvPr/>
        </p:nvSpPr>
        <p:spPr>
          <a:xfrm>
            <a:off x="6876256" y="1311561"/>
            <a:ext cx="1778496" cy="4877783"/>
          </a:xfrm>
          <a:prstGeom prst="accentCallout2">
            <a:avLst>
              <a:gd name="adj1" fmla="val 18750"/>
              <a:gd name="adj2" fmla="val -8333"/>
              <a:gd name="adj3" fmla="val 18750"/>
              <a:gd name="adj4" fmla="val -16667"/>
              <a:gd name="adj5" fmla="val 28127"/>
              <a:gd name="adj6" fmla="val -7626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400" b="1" i="1" dirty="0" smtClean="0"/>
              <a:t>Principle #3: Build Shared Models, Verifiably</a:t>
            </a:r>
          </a:p>
          <a:p>
            <a:pPr algn="ctr"/>
            <a:endParaRPr lang="en-AU" sz="1400" dirty="0"/>
          </a:p>
          <a:p>
            <a:pPr algn="ctr"/>
            <a:r>
              <a:rPr lang="en-AU" sz="1400" i="1" dirty="0"/>
              <a:t>Use vivid and graphic models for all project concepts, and constantly validate and update those models. Invest time to share and align these models with project participants. Constantly refer to the models to embed them into everyone’s planning and thinking, forming a resilient master-plan for project outcomes.</a:t>
            </a:r>
            <a:endParaRPr lang="en-AU" sz="1400" dirty="0"/>
          </a:p>
        </p:txBody>
      </p:sp>
    </p:spTree>
    <p:extLst>
      <p:ext uri="{BB962C8B-B14F-4D97-AF65-F5344CB8AC3E}">
        <p14:creationId xmlns:p14="http://schemas.microsoft.com/office/powerpoint/2010/main" val="373726258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254</TotalTime>
  <Words>87</Words>
  <Application>Microsoft Office PowerPoint</Application>
  <PresentationFormat>On-screen Show (4:3)</PresentationFormat>
  <Paragraphs>15</Paragraphs>
  <Slides>2</Slides>
  <Notes>0</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Office Theme</vt:lpstr>
      <vt:lpstr>PowerPoint Presentation</vt:lpstr>
      <vt:lpstr>PowerPoint Presentation</vt:lpstr>
    </vt:vector>
  </TitlesOfParts>
  <Company>News Limited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Russell, Adam</dc:creator>
  <cp:lastModifiedBy>Russell, Adam</cp:lastModifiedBy>
  <cp:revision>3</cp:revision>
  <dcterms:created xsi:type="dcterms:W3CDTF">2014-11-12T00:43:59Z</dcterms:created>
  <dcterms:modified xsi:type="dcterms:W3CDTF">2014-11-12T04:58:58Z</dcterms:modified>
</cp:coreProperties>
</file>